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media/audio1.bin" ContentType="audio/unknown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0"/>
  </p:notesMasterIdLst>
  <p:sldIdLst>
    <p:sldId id="256" r:id="rId2"/>
    <p:sldId id="283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59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4" r:id="rId2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FFAA"/>
    <a:srgbClr val="0000FF"/>
    <a:srgbClr val="0000CC"/>
    <a:srgbClr val="99FF99"/>
    <a:srgbClr val="66FF66"/>
    <a:srgbClr val="33CC33"/>
    <a:srgbClr val="CC0000"/>
    <a:srgbClr val="6BFFD1"/>
    <a:srgbClr val="E8E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156" d="100"/>
          <a:sy n="156" d="100"/>
        </p:scale>
        <p:origin x="-320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40" d="100"/>
          <a:sy n="140" d="100"/>
        </p:scale>
        <p:origin x="-3600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notesMaster" Target="notesMasters/notes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DC9F6AD-F75B-B045-9998-2E8BFD9DE4A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0629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02350E-6FC6-B64F-BEAB-2DF9A318168C}" type="slidenum">
              <a:rPr lang="en-US"/>
              <a:pPr/>
              <a:t>1</a:t>
            </a:fld>
            <a:endParaRPr lang="en-US"/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1DFA16-01B9-D04F-8217-4F1AE36DB62E}" type="slidenum">
              <a:rPr lang="en-US"/>
              <a:pPr/>
              <a:t>2</a:t>
            </a:fld>
            <a:endParaRPr lang="en-US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D142FF-1E12-BE4C-BA24-3DCC6CF45C3E}" type="slidenum">
              <a:rPr lang="en-US"/>
              <a:pPr/>
              <a:t>3</a:t>
            </a:fld>
            <a:endParaRPr lang="en-US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313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098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9670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527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307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4700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818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329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133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6660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5088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05501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" name="AutoShape 2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886200" y="6248400"/>
            <a:ext cx="1524000" cy="457200"/>
          </a:xfrm>
          <a:prstGeom prst="actionButtonBlank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8" name="Text Box 24"/>
          <p:cNvSpPr txBox="1">
            <a:spLocks noChangeArrowheads="1"/>
          </p:cNvSpPr>
          <p:nvPr/>
        </p:nvSpPr>
        <p:spPr bwMode="auto">
          <a:xfrm>
            <a:off x="3962400" y="62484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Question</a:t>
            </a:r>
          </a:p>
        </p:txBody>
      </p:sp>
      <p:sp>
        <p:nvSpPr>
          <p:cNvPr id="1050" name="AutoShape 2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286000" y="6248400"/>
            <a:ext cx="1371600" cy="4572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9" name="Text Box 25"/>
          <p:cNvSpPr txBox="1">
            <a:spLocks noChangeArrowheads="1"/>
          </p:cNvSpPr>
          <p:nvPr/>
        </p:nvSpPr>
        <p:spPr bwMode="auto">
          <a:xfrm>
            <a:off x="2362200" y="5867400"/>
            <a:ext cx="1905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/>
            </a:r>
            <a:br>
              <a:rPr lang="en-US"/>
            </a:br>
            <a:r>
              <a:rPr lang="en-US"/>
              <a:t>Answer</a:t>
            </a:r>
          </a:p>
        </p:txBody>
      </p:sp>
      <p:sp>
        <p:nvSpPr>
          <p:cNvPr id="1053" name="AutoShape 29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5562600" y="6248400"/>
            <a:ext cx="1447800" cy="457200"/>
          </a:xfrm>
          <a:prstGeom prst="actionButtonHome">
            <a:avLst/>
          </a:prstGeom>
          <a:solidFill>
            <a:srgbClr val="FF9999"/>
          </a:solidFill>
          <a:ln w="9525">
            <a:solidFill>
              <a:srgbClr val="9900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slide" Target="slide8.xml"/><Relationship Id="rId20" Type="http://schemas.openxmlformats.org/officeDocument/2006/relationships/slide" Target="slide19.xml"/><Relationship Id="rId21" Type="http://schemas.openxmlformats.org/officeDocument/2006/relationships/slide" Target="slide20.xml"/><Relationship Id="rId22" Type="http://schemas.openxmlformats.org/officeDocument/2006/relationships/slide" Target="slide21.xml"/><Relationship Id="rId23" Type="http://schemas.openxmlformats.org/officeDocument/2006/relationships/slide" Target="slide22.xml"/><Relationship Id="rId24" Type="http://schemas.openxmlformats.org/officeDocument/2006/relationships/slide" Target="slide23.xml"/><Relationship Id="rId25" Type="http://schemas.openxmlformats.org/officeDocument/2006/relationships/slide" Target="slide24.xml"/><Relationship Id="rId26" Type="http://schemas.openxmlformats.org/officeDocument/2006/relationships/slide" Target="slide25.xml"/><Relationship Id="rId27" Type="http://schemas.openxmlformats.org/officeDocument/2006/relationships/slide" Target="slide26.xml"/><Relationship Id="rId28" Type="http://schemas.openxmlformats.org/officeDocument/2006/relationships/slide" Target="slide27.xml"/><Relationship Id="rId29" Type="http://schemas.openxmlformats.org/officeDocument/2006/relationships/slide" Target="slide2.xml"/><Relationship Id="rId30" Type="http://schemas.openxmlformats.org/officeDocument/2006/relationships/slide" Target="slide28.xml"/><Relationship Id="rId10" Type="http://schemas.openxmlformats.org/officeDocument/2006/relationships/slide" Target="slide9.xml"/><Relationship Id="rId11" Type="http://schemas.openxmlformats.org/officeDocument/2006/relationships/slide" Target="slide10.xml"/><Relationship Id="rId12" Type="http://schemas.openxmlformats.org/officeDocument/2006/relationships/slide" Target="slide11.xml"/><Relationship Id="rId13" Type="http://schemas.openxmlformats.org/officeDocument/2006/relationships/slide" Target="slide12.xml"/><Relationship Id="rId14" Type="http://schemas.openxmlformats.org/officeDocument/2006/relationships/slide" Target="slide13.xml"/><Relationship Id="rId15" Type="http://schemas.openxmlformats.org/officeDocument/2006/relationships/slide" Target="slide14.xml"/><Relationship Id="rId16" Type="http://schemas.openxmlformats.org/officeDocument/2006/relationships/slide" Target="slide15.xml"/><Relationship Id="rId17" Type="http://schemas.openxmlformats.org/officeDocument/2006/relationships/slide" Target="slide16.xml"/><Relationship Id="rId18" Type="http://schemas.openxmlformats.org/officeDocument/2006/relationships/slide" Target="slide17.xml"/><Relationship Id="rId19" Type="http://schemas.openxmlformats.org/officeDocument/2006/relationships/slide" Target="slide18.xml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eg"/><Relationship Id="rId4" Type="http://schemas.openxmlformats.org/officeDocument/2006/relationships/slide" Target="slide3.xml"/><Relationship Id="rId5" Type="http://schemas.openxmlformats.org/officeDocument/2006/relationships/slide" Target="slide4.xml"/><Relationship Id="rId6" Type="http://schemas.openxmlformats.org/officeDocument/2006/relationships/slide" Target="slide5.xml"/><Relationship Id="rId7" Type="http://schemas.openxmlformats.org/officeDocument/2006/relationships/slide" Target="slide6.xml"/><Relationship Id="rId8" Type="http://schemas.openxmlformats.org/officeDocument/2006/relationships/slide" Target="slide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audio" Target="../media/audio1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9" name="Rectangle 47" descr="Stationery"/>
          <p:cNvSpPr>
            <a:spLocks noChangeArrowheads="1"/>
          </p:cNvSpPr>
          <p:nvPr/>
        </p:nvSpPr>
        <p:spPr bwMode="auto">
          <a:xfrm>
            <a:off x="3581400" y="6096000"/>
            <a:ext cx="2133600" cy="609600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-76200"/>
            <a:ext cx="7772400" cy="609600"/>
          </a:xfrm>
          <a:solidFill>
            <a:srgbClr val="FFFFFF"/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b="1"/>
              <a:t>Science Jeopardy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304800" y="1651000"/>
            <a:ext cx="1600200" cy="711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hlinkClick r:id="rId4" action="ppaction://hlinksldjump"/>
              </a:rPr>
              <a:t>100</a:t>
            </a:r>
            <a:endParaRPr lang="en-US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304800" y="2463800"/>
            <a:ext cx="1600200" cy="711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hlinkClick r:id="rId5" action="ppaction://hlinksldjump"/>
              </a:rPr>
              <a:t>200</a:t>
            </a:r>
            <a:endParaRPr lang="en-US">
              <a:hlinkClick r:id="rId5" action="ppaction://hlinksldjump"/>
            </a:endParaRP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304800" y="3327400"/>
            <a:ext cx="1600200" cy="711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hlinkClick r:id="rId6" action="ppaction://hlinksldjump"/>
              </a:rPr>
              <a:t>300</a:t>
            </a:r>
            <a:endParaRPr lang="en-US"/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304800" y="4165600"/>
            <a:ext cx="1600200" cy="711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hlinkClick r:id="rId7" action="ppaction://hlinksldjump"/>
              </a:rPr>
              <a:t>400</a:t>
            </a:r>
            <a:endParaRPr lang="en-US"/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304800" y="5003800"/>
            <a:ext cx="1600200" cy="711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hlinkClick r:id="rId8" action="ppaction://hlinksldjump"/>
              </a:rPr>
              <a:t>500</a:t>
            </a:r>
            <a:endParaRPr lang="en-US"/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2057400" y="1651000"/>
            <a:ext cx="1600200" cy="711200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hlinkClick r:id="rId9" action="ppaction://hlinksldjump"/>
              </a:rPr>
              <a:t>100</a:t>
            </a:r>
            <a:endParaRPr lang="en-US"/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2057400" y="2463800"/>
            <a:ext cx="1600200" cy="711200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hlinkClick r:id="rId10" action="ppaction://hlinksldjump"/>
              </a:rPr>
              <a:t>200</a:t>
            </a:r>
            <a:endParaRPr lang="en-US"/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2057400" y="3327400"/>
            <a:ext cx="1600200" cy="711200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hlinkClick r:id="rId11" action="ppaction://hlinksldjump"/>
              </a:rPr>
              <a:t>300</a:t>
            </a:r>
            <a:endParaRPr lang="en-US"/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2057400" y="4165600"/>
            <a:ext cx="1600200" cy="711200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hlinkClick r:id="rId12" action="ppaction://hlinksldjump"/>
              </a:rPr>
              <a:t>400</a:t>
            </a:r>
            <a:endParaRPr lang="en-US"/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2057400" y="5003800"/>
            <a:ext cx="1600200" cy="711200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hlinkClick r:id="rId13" action="ppaction://hlinksldjump"/>
              </a:rPr>
              <a:t>500</a:t>
            </a:r>
            <a:endParaRPr lang="en-US"/>
          </a:p>
        </p:txBody>
      </p:sp>
      <p:sp>
        <p:nvSpPr>
          <p:cNvPr id="3087" name="Text Box 15"/>
          <p:cNvSpPr txBox="1">
            <a:spLocks noChangeArrowheads="1"/>
          </p:cNvSpPr>
          <p:nvPr/>
        </p:nvSpPr>
        <p:spPr bwMode="auto">
          <a:xfrm>
            <a:off x="3810000" y="1651000"/>
            <a:ext cx="1600200" cy="7112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hlinkClick r:id="rId14" action="ppaction://hlinksldjump"/>
              </a:rPr>
              <a:t>100</a:t>
            </a:r>
            <a:endParaRPr lang="en-US"/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3810000" y="2463800"/>
            <a:ext cx="1600200" cy="7112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hlinkClick r:id="rId15" action="ppaction://hlinksldjump"/>
              </a:rPr>
              <a:t>200</a:t>
            </a:r>
            <a:endParaRPr lang="en-US"/>
          </a:p>
        </p:txBody>
      </p: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3810000" y="3327400"/>
            <a:ext cx="1600200" cy="7112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hlinkClick r:id="rId16" action="ppaction://hlinksldjump"/>
              </a:rPr>
              <a:t>300</a:t>
            </a:r>
            <a:endParaRPr lang="en-US"/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3810000" y="4165600"/>
            <a:ext cx="1600200" cy="7112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hlinkClick r:id="rId17" action="ppaction://hlinksldjump"/>
              </a:rPr>
              <a:t>400</a:t>
            </a:r>
            <a:endParaRPr lang="en-US"/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3810000" y="5003800"/>
            <a:ext cx="1600200" cy="7112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hlinkClick r:id="rId18" action="ppaction://hlinksldjump"/>
              </a:rPr>
              <a:t>500</a:t>
            </a:r>
            <a:endParaRPr lang="en-US"/>
          </a:p>
        </p:txBody>
      </p:sp>
      <p:sp>
        <p:nvSpPr>
          <p:cNvPr id="3092" name="Text Box 20"/>
          <p:cNvSpPr txBox="1">
            <a:spLocks noChangeArrowheads="1"/>
          </p:cNvSpPr>
          <p:nvPr/>
        </p:nvSpPr>
        <p:spPr bwMode="auto">
          <a:xfrm>
            <a:off x="5562600" y="1651000"/>
            <a:ext cx="1600200" cy="7112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hlinkClick r:id="rId19" action="ppaction://hlinksldjump"/>
              </a:rPr>
              <a:t>100</a:t>
            </a:r>
            <a:endParaRPr lang="en-US"/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5562600" y="2463800"/>
            <a:ext cx="1600200" cy="7112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hlinkClick r:id="rId20" action="ppaction://hlinksldjump"/>
              </a:rPr>
              <a:t>200</a:t>
            </a:r>
            <a:endParaRPr lang="en-US"/>
          </a:p>
        </p:txBody>
      </p:sp>
      <p:sp>
        <p:nvSpPr>
          <p:cNvPr id="3094" name="Text Box 22"/>
          <p:cNvSpPr txBox="1">
            <a:spLocks noChangeArrowheads="1"/>
          </p:cNvSpPr>
          <p:nvPr/>
        </p:nvSpPr>
        <p:spPr bwMode="auto">
          <a:xfrm>
            <a:off x="5562600" y="3327400"/>
            <a:ext cx="1600200" cy="7112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hlinkClick r:id="rId21" action="ppaction://hlinksldjump"/>
              </a:rPr>
              <a:t>300</a:t>
            </a:r>
            <a:endParaRPr lang="en-US"/>
          </a:p>
        </p:txBody>
      </p:sp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5562600" y="4165600"/>
            <a:ext cx="1600200" cy="7112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hlinkClick r:id="rId22" action="ppaction://hlinksldjump"/>
              </a:rPr>
              <a:t>400</a:t>
            </a:r>
            <a:endParaRPr lang="en-US"/>
          </a:p>
        </p:txBody>
      </p:sp>
      <p:sp>
        <p:nvSpPr>
          <p:cNvPr id="3096" name="Text Box 24"/>
          <p:cNvSpPr txBox="1">
            <a:spLocks noChangeArrowheads="1"/>
          </p:cNvSpPr>
          <p:nvPr/>
        </p:nvSpPr>
        <p:spPr bwMode="auto">
          <a:xfrm>
            <a:off x="5562600" y="5003800"/>
            <a:ext cx="1600200" cy="7112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hlinkClick r:id="rId23" action="ppaction://hlinksldjump"/>
              </a:rPr>
              <a:t>500</a:t>
            </a:r>
            <a:endParaRPr lang="en-US"/>
          </a:p>
        </p:txBody>
      </p:sp>
      <p:sp>
        <p:nvSpPr>
          <p:cNvPr id="3097" name="Text Box 25"/>
          <p:cNvSpPr txBox="1">
            <a:spLocks noChangeArrowheads="1"/>
          </p:cNvSpPr>
          <p:nvPr/>
        </p:nvSpPr>
        <p:spPr bwMode="auto">
          <a:xfrm>
            <a:off x="7315200" y="1651000"/>
            <a:ext cx="1600200" cy="711200"/>
          </a:xfrm>
          <a:prstGeom prst="rect">
            <a:avLst/>
          </a:prstGeom>
          <a:solidFill>
            <a:srgbClr val="66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hlinkClick r:id="rId24" action="ppaction://hlinksldjump"/>
              </a:rPr>
              <a:t>100</a:t>
            </a:r>
            <a:endParaRPr lang="en-US"/>
          </a:p>
        </p:txBody>
      </p:sp>
      <p:sp>
        <p:nvSpPr>
          <p:cNvPr id="3098" name="Text Box 26"/>
          <p:cNvSpPr txBox="1">
            <a:spLocks noChangeArrowheads="1"/>
          </p:cNvSpPr>
          <p:nvPr/>
        </p:nvSpPr>
        <p:spPr bwMode="auto">
          <a:xfrm>
            <a:off x="7315200" y="2463800"/>
            <a:ext cx="1600200" cy="711200"/>
          </a:xfrm>
          <a:prstGeom prst="rect">
            <a:avLst/>
          </a:prstGeom>
          <a:solidFill>
            <a:srgbClr val="66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hlinkClick r:id="rId25" action="ppaction://hlinksldjump"/>
              </a:rPr>
              <a:t>200</a:t>
            </a:r>
            <a:endParaRPr lang="en-US"/>
          </a:p>
        </p:txBody>
      </p:sp>
      <p:sp>
        <p:nvSpPr>
          <p:cNvPr id="3099" name="Text Box 27"/>
          <p:cNvSpPr txBox="1">
            <a:spLocks noChangeArrowheads="1"/>
          </p:cNvSpPr>
          <p:nvPr/>
        </p:nvSpPr>
        <p:spPr bwMode="auto">
          <a:xfrm>
            <a:off x="7315200" y="3327400"/>
            <a:ext cx="1600200" cy="711200"/>
          </a:xfrm>
          <a:prstGeom prst="rect">
            <a:avLst/>
          </a:prstGeom>
          <a:solidFill>
            <a:srgbClr val="66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hlinkClick r:id="rId26" action="ppaction://hlinksldjump"/>
              </a:rPr>
              <a:t>300</a:t>
            </a:r>
            <a:endParaRPr lang="en-US"/>
          </a:p>
        </p:txBody>
      </p:sp>
      <p:sp>
        <p:nvSpPr>
          <p:cNvPr id="3100" name="Text Box 28"/>
          <p:cNvSpPr txBox="1">
            <a:spLocks noChangeArrowheads="1"/>
          </p:cNvSpPr>
          <p:nvPr/>
        </p:nvSpPr>
        <p:spPr bwMode="auto">
          <a:xfrm>
            <a:off x="7315200" y="4165600"/>
            <a:ext cx="1600200" cy="711200"/>
          </a:xfrm>
          <a:prstGeom prst="rect">
            <a:avLst/>
          </a:prstGeom>
          <a:solidFill>
            <a:srgbClr val="66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hlinkClick r:id="rId27" action="ppaction://hlinksldjump"/>
              </a:rPr>
              <a:t>400</a:t>
            </a:r>
            <a:endParaRPr lang="en-US"/>
          </a:p>
        </p:txBody>
      </p:sp>
      <p:sp>
        <p:nvSpPr>
          <p:cNvPr id="3101" name="Text Box 29"/>
          <p:cNvSpPr txBox="1">
            <a:spLocks noChangeArrowheads="1"/>
          </p:cNvSpPr>
          <p:nvPr/>
        </p:nvSpPr>
        <p:spPr bwMode="auto">
          <a:xfrm>
            <a:off x="7315200" y="5003800"/>
            <a:ext cx="1600200" cy="711200"/>
          </a:xfrm>
          <a:prstGeom prst="rect">
            <a:avLst/>
          </a:prstGeom>
          <a:solidFill>
            <a:srgbClr val="66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hlinkClick r:id="rId28" action="ppaction://hlinksldjump"/>
              </a:rPr>
              <a:t>500</a:t>
            </a:r>
            <a:endParaRPr lang="en-US"/>
          </a:p>
        </p:txBody>
      </p:sp>
      <p:sp>
        <p:nvSpPr>
          <p:cNvPr id="3111" name="Text Box 39"/>
          <p:cNvSpPr txBox="1">
            <a:spLocks noChangeArrowheads="1"/>
          </p:cNvSpPr>
          <p:nvPr/>
        </p:nvSpPr>
        <p:spPr bwMode="auto">
          <a:xfrm>
            <a:off x="304800" y="838200"/>
            <a:ext cx="1600200" cy="34607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/>
              <a:t>Biology</a:t>
            </a:r>
          </a:p>
        </p:txBody>
      </p:sp>
      <p:sp>
        <p:nvSpPr>
          <p:cNvPr id="3112" name="Text Box 40"/>
          <p:cNvSpPr txBox="1">
            <a:spLocks noChangeArrowheads="1"/>
          </p:cNvSpPr>
          <p:nvPr/>
        </p:nvSpPr>
        <p:spPr bwMode="auto">
          <a:xfrm>
            <a:off x="2057400" y="838200"/>
            <a:ext cx="1600200" cy="346075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/>
              <a:t>Chemistry</a:t>
            </a:r>
          </a:p>
        </p:txBody>
      </p:sp>
      <p:sp>
        <p:nvSpPr>
          <p:cNvPr id="3113" name="Text Box 41"/>
          <p:cNvSpPr txBox="1">
            <a:spLocks noChangeArrowheads="1"/>
          </p:cNvSpPr>
          <p:nvPr/>
        </p:nvSpPr>
        <p:spPr bwMode="auto">
          <a:xfrm>
            <a:off x="3810000" y="838200"/>
            <a:ext cx="1600200" cy="346075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/>
              <a:t>Physics</a:t>
            </a:r>
          </a:p>
        </p:txBody>
      </p:sp>
      <p:sp>
        <p:nvSpPr>
          <p:cNvPr id="3114" name="Text Box 42"/>
          <p:cNvSpPr txBox="1">
            <a:spLocks noChangeArrowheads="1"/>
          </p:cNvSpPr>
          <p:nvPr/>
        </p:nvSpPr>
        <p:spPr bwMode="auto">
          <a:xfrm>
            <a:off x="5562600" y="838200"/>
            <a:ext cx="1600200" cy="346075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/>
              <a:t>Earth/Space Sci</a:t>
            </a:r>
          </a:p>
        </p:txBody>
      </p:sp>
      <p:sp>
        <p:nvSpPr>
          <p:cNvPr id="3115" name="Text Box 43"/>
          <p:cNvSpPr txBox="1">
            <a:spLocks noChangeArrowheads="1"/>
          </p:cNvSpPr>
          <p:nvPr/>
        </p:nvSpPr>
        <p:spPr bwMode="auto">
          <a:xfrm>
            <a:off x="7315200" y="838200"/>
            <a:ext cx="1600200" cy="346075"/>
          </a:xfrm>
          <a:prstGeom prst="rect">
            <a:avLst/>
          </a:prstGeom>
          <a:solidFill>
            <a:srgbClr val="66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/>
              <a:t>Health</a:t>
            </a:r>
          </a:p>
        </p:txBody>
      </p:sp>
      <p:sp>
        <p:nvSpPr>
          <p:cNvPr id="3117" name="AutoShape 45">
            <a:hlinkClick r:id="rId29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924800" y="76200"/>
            <a:ext cx="457200" cy="457200"/>
          </a:xfrm>
          <a:prstGeom prst="actionButtonHelp">
            <a:avLst/>
          </a:prstGeom>
          <a:solidFill>
            <a:srgbClr val="E8E8E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18" name="Text Box 46"/>
          <p:cNvSpPr txBox="1">
            <a:spLocks noChangeArrowheads="1"/>
          </p:cNvSpPr>
          <p:nvPr/>
        </p:nvSpPr>
        <p:spPr bwMode="auto">
          <a:xfrm>
            <a:off x="3581400" y="6172200"/>
            <a:ext cx="236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CC0000"/>
                </a:solidFill>
                <a:hlinkClick r:id="rId30" action="ppaction://hlinksldjump"/>
              </a:rPr>
              <a:t>Final Jeopardy</a:t>
            </a:r>
            <a:endParaRPr lang="en-US" b="1" dirty="0">
              <a:solidFill>
                <a:srgbClr val="CC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/>
              <a:t>Chemistry-</a:t>
            </a:r>
            <a:r>
              <a:rPr lang="en-US" b="1" dirty="0"/>
              <a:t>300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b="1" dirty="0"/>
              <a:t>ANSWER: </a:t>
            </a:r>
            <a:r>
              <a:rPr lang="en-US" b="1" dirty="0">
                <a:solidFill>
                  <a:srgbClr val="CC0000"/>
                </a:solidFill>
              </a:rPr>
              <a:t>alpha particle</a:t>
            </a:r>
          </a:p>
          <a:p>
            <a:r>
              <a:rPr lang="en-US" b="1" dirty="0"/>
              <a:t>QUESTION</a:t>
            </a:r>
            <a:r>
              <a:rPr lang="en-US" b="1" dirty="0" smtClean="0"/>
              <a:t>: </a:t>
            </a:r>
            <a:r>
              <a:rPr lang="en-US" dirty="0" smtClean="0"/>
              <a:t>What is a positively charged particle consisting of two protons and two neutrons, emitted in radioactive decay or nuclear fission; the nucleus of a helium atom?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6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/>
              <a:t>Chemistry-</a:t>
            </a:r>
            <a:r>
              <a:rPr lang="en-US" b="1" dirty="0"/>
              <a:t>400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b="1" dirty="0"/>
              <a:t>ANSWER: </a:t>
            </a:r>
            <a:r>
              <a:rPr lang="en-US" b="1" dirty="0">
                <a:solidFill>
                  <a:srgbClr val="CC0000"/>
                </a:solidFill>
              </a:rPr>
              <a:t>1s</a:t>
            </a:r>
            <a:r>
              <a:rPr lang="en-US" b="1" baseline="30000" dirty="0">
                <a:solidFill>
                  <a:srgbClr val="CC0000"/>
                </a:solidFill>
              </a:rPr>
              <a:t>2</a:t>
            </a:r>
            <a:r>
              <a:rPr lang="en-US" b="1" dirty="0">
                <a:solidFill>
                  <a:srgbClr val="CC0000"/>
                </a:solidFill>
              </a:rPr>
              <a:t>2s</a:t>
            </a:r>
            <a:r>
              <a:rPr lang="en-US" b="1" baseline="30000" dirty="0">
                <a:solidFill>
                  <a:srgbClr val="CC0000"/>
                </a:solidFill>
              </a:rPr>
              <a:t>2</a:t>
            </a:r>
            <a:r>
              <a:rPr lang="en-US" b="1" dirty="0">
                <a:solidFill>
                  <a:srgbClr val="CC0000"/>
                </a:solidFill>
              </a:rPr>
              <a:t>2p</a:t>
            </a:r>
            <a:r>
              <a:rPr lang="en-US" b="1" baseline="30000" dirty="0">
                <a:solidFill>
                  <a:srgbClr val="CC0000"/>
                </a:solidFill>
              </a:rPr>
              <a:t>6</a:t>
            </a:r>
            <a:endParaRPr lang="en-US" b="1" dirty="0">
              <a:solidFill>
                <a:srgbClr val="CC0000"/>
              </a:solidFill>
            </a:endParaRPr>
          </a:p>
          <a:p>
            <a:r>
              <a:rPr lang="en-US" b="1" dirty="0"/>
              <a:t>QUESTION</a:t>
            </a:r>
            <a:r>
              <a:rPr lang="en-US" b="1" dirty="0" smtClean="0"/>
              <a:t>: </a:t>
            </a:r>
            <a:r>
              <a:rPr lang="en-US" dirty="0" smtClean="0"/>
              <a:t>What is the electron configuration of neon?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0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/>
              <a:t>Chemistry-</a:t>
            </a:r>
            <a:r>
              <a:rPr lang="en-US" b="1" dirty="0"/>
              <a:t>500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b="1" dirty="0"/>
              <a:t>ANSWER: </a:t>
            </a:r>
            <a:r>
              <a:rPr lang="en-US" b="1" dirty="0" smtClean="0">
                <a:solidFill>
                  <a:srgbClr val="CC0000"/>
                </a:solidFill>
              </a:rPr>
              <a:t>Haber Process</a:t>
            </a:r>
            <a:endParaRPr lang="en-US" b="1" dirty="0">
              <a:solidFill>
                <a:srgbClr val="CC0000"/>
              </a:solidFill>
            </a:endParaRPr>
          </a:p>
          <a:p>
            <a:r>
              <a:rPr lang="en-US" b="1" dirty="0"/>
              <a:t>QUESTION</a:t>
            </a:r>
            <a:r>
              <a:rPr lang="en-US" b="1" dirty="0" smtClean="0"/>
              <a:t>: </a:t>
            </a:r>
            <a:r>
              <a:rPr lang="en-US" dirty="0" smtClean="0"/>
              <a:t>What is </a:t>
            </a:r>
            <a:r>
              <a:rPr lang="en-US" dirty="0" err="1" smtClean="0">
                <a:solidFill>
                  <a:schemeClr val="tx1"/>
                </a:solidFill>
              </a:rPr>
              <a:t>theprincipal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commercial method of producing ammonia, by direct combination of nitrogen and hydrogen under high pressure in the presence of a catalyst, often iron.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4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/>
              <a:t>Physics-</a:t>
            </a:r>
            <a:r>
              <a:rPr lang="en-US" b="1" dirty="0"/>
              <a:t>100</a:t>
            </a:r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b="1" dirty="0"/>
              <a:t>ANSWER: </a:t>
            </a:r>
            <a:r>
              <a:rPr lang="en-US" b="1" dirty="0" smtClean="0">
                <a:solidFill>
                  <a:srgbClr val="FF6600"/>
                </a:solidFill>
              </a:rPr>
              <a:t>E=</a:t>
            </a:r>
            <a:r>
              <a:rPr lang="en-US" b="1" dirty="0" err="1" smtClean="0">
                <a:solidFill>
                  <a:srgbClr val="FF6600"/>
                </a:solidFill>
              </a:rPr>
              <a:t>hf</a:t>
            </a:r>
            <a:endParaRPr lang="en-US" b="1" dirty="0">
              <a:solidFill>
                <a:srgbClr val="FF6600"/>
              </a:solidFill>
            </a:endParaRPr>
          </a:p>
          <a:p>
            <a:r>
              <a:rPr lang="en-US" b="1" dirty="0"/>
              <a:t>QUESTION: </a:t>
            </a:r>
            <a:r>
              <a:rPr lang="en-US" dirty="0" smtClean="0"/>
              <a:t>What is the relationship between the energy and wavelength of light?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/>
              <a:t>Physics-</a:t>
            </a:r>
            <a:r>
              <a:rPr lang="en-US" b="1" dirty="0"/>
              <a:t>200</a:t>
            </a: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b="1" dirty="0"/>
              <a:t>ANSWER: </a:t>
            </a:r>
            <a:r>
              <a:rPr lang="en-US" b="1" dirty="0">
                <a:solidFill>
                  <a:srgbClr val="FF6600"/>
                </a:solidFill>
              </a:rPr>
              <a:t>capacitance</a:t>
            </a:r>
          </a:p>
          <a:p>
            <a:r>
              <a:rPr lang="en-US" b="1" dirty="0"/>
              <a:t>QUESTION</a:t>
            </a:r>
            <a:r>
              <a:rPr lang="en-US" b="1" dirty="0" smtClean="0"/>
              <a:t>: </a:t>
            </a:r>
            <a:r>
              <a:rPr lang="en-US" dirty="0" smtClean="0"/>
              <a:t>What </a:t>
            </a:r>
            <a:r>
              <a:rPr lang="en-US" dirty="0"/>
              <a:t>is is the ability of a capacitor to store energy in an electric </a:t>
            </a:r>
            <a:r>
              <a:rPr lang="en-US" dirty="0" smtClean="0"/>
              <a:t>field, or, what is a </a:t>
            </a:r>
            <a:r>
              <a:rPr lang="en-US" dirty="0"/>
              <a:t>measure of the amount of electric potential energy stored </a:t>
            </a:r>
            <a:r>
              <a:rPr lang="en-US" i="1" dirty="0" smtClean="0"/>
              <a:t>(Q/V?</a:t>
            </a:r>
            <a:endParaRPr lang="en-US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/>
              <a:t>Physics-</a:t>
            </a:r>
            <a:r>
              <a:rPr lang="en-US" b="1" dirty="0"/>
              <a:t>300</a:t>
            </a:r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b="1" dirty="0"/>
              <a:t>ANSWER: </a:t>
            </a:r>
            <a:r>
              <a:rPr lang="en-US" b="1" dirty="0">
                <a:solidFill>
                  <a:srgbClr val="FF6600"/>
                </a:solidFill>
              </a:rPr>
              <a:t>inverse square law</a:t>
            </a:r>
          </a:p>
          <a:p>
            <a:r>
              <a:rPr lang="en-US" b="1" dirty="0"/>
              <a:t>QUESTION</a:t>
            </a:r>
            <a:r>
              <a:rPr lang="en-US" b="1" dirty="0" smtClean="0"/>
              <a:t>: </a:t>
            </a:r>
            <a:r>
              <a:rPr lang="en-US" dirty="0"/>
              <a:t>What is any physical law stating that a specified physical quantity or strength is inversely proportional to the square of the distance from the source of that physical </a:t>
            </a:r>
            <a:r>
              <a:rPr lang="en-US" dirty="0" smtClean="0"/>
              <a:t>quantity?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/>
              <a:t>Physics-</a:t>
            </a:r>
            <a:r>
              <a:rPr lang="en-US" b="1" dirty="0"/>
              <a:t>400</a:t>
            </a:r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b="1" dirty="0"/>
              <a:t>ANSWER: </a:t>
            </a:r>
            <a:r>
              <a:rPr lang="en-US" b="1" dirty="0">
                <a:solidFill>
                  <a:srgbClr val="FF6600"/>
                </a:solidFill>
              </a:rPr>
              <a:t>kg m</a:t>
            </a:r>
            <a:r>
              <a:rPr lang="en-US" b="1" baseline="30000" dirty="0">
                <a:solidFill>
                  <a:srgbClr val="FF6600"/>
                </a:solidFill>
              </a:rPr>
              <a:t>2</a:t>
            </a:r>
            <a:r>
              <a:rPr lang="en-US" b="1" dirty="0">
                <a:solidFill>
                  <a:srgbClr val="FF6600"/>
                </a:solidFill>
              </a:rPr>
              <a:t>s</a:t>
            </a:r>
            <a:r>
              <a:rPr lang="en-US" b="1" baseline="30000" dirty="0">
                <a:solidFill>
                  <a:srgbClr val="FF6600"/>
                </a:solidFill>
              </a:rPr>
              <a:t>-2</a:t>
            </a:r>
            <a:endParaRPr lang="en-US" b="1" dirty="0">
              <a:solidFill>
                <a:srgbClr val="FF6600"/>
              </a:solidFill>
            </a:endParaRPr>
          </a:p>
          <a:p>
            <a:r>
              <a:rPr lang="en-US" b="1" dirty="0"/>
              <a:t>QUESTION</a:t>
            </a:r>
            <a:r>
              <a:rPr lang="en-US" b="1" dirty="0" smtClean="0"/>
              <a:t>: </a:t>
            </a:r>
            <a:r>
              <a:rPr lang="en-US" dirty="0" smtClean="0"/>
              <a:t>What are the dimensions of a joule, the MKS unit for measuring energy?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9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/>
              <a:t>Physics-</a:t>
            </a:r>
            <a:r>
              <a:rPr lang="en-US" b="1" dirty="0"/>
              <a:t>500</a:t>
            </a:r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b="1" dirty="0"/>
              <a:t>ANSWER: </a:t>
            </a:r>
            <a:r>
              <a:rPr lang="en-US" b="1" dirty="0" smtClean="0">
                <a:solidFill>
                  <a:srgbClr val="FF6600"/>
                </a:solidFill>
              </a:rPr>
              <a:t>neutrino</a:t>
            </a:r>
            <a:endParaRPr lang="en-US" b="1" dirty="0">
              <a:solidFill>
                <a:srgbClr val="FF6600"/>
              </a:solidFill>
            </a:endParaRPr>
          </a:p>
          <a:p>
            <a:r>
              <a:rPr lang="en-US" b="1" dirty="0"/>
              <a:t>QUESTION</a:t>
            </a:r>
            <a:r>
              <a:rPr lang="en-US" b="1" dirty="0" smtClean="0"/>
              <a:t>: </a:t>
            </a:r>
            <a:r>
              <a:rPr lang="en-US" dirty="0"/>
              <a:t>What is is an electrically neutral, weakly interacting elementary subatomic </a:t>
            </a:r>
            <a:r>
              <a:rPr lang="en-US" dirty="0" smtClean="0"/>
              <a:t>particle</a:t>
            </a:r>
            <a:r>
              <a:rPr lang="en-US" dirty="0"/>
              <a:t> </a:t>
            </a:r>
            <a:r>
              <a:rPr lang="en-US" dirty="0" smtClean="0"/>
              <a:t>with </a:t>
            </a:r>
            <a:r>
              <a:rPr lang="en-US" dirty="0"/>
              <a:t>a half-integer spin, </a:t>
            </a:r>
            <a:r>
              <a:rPr lang="en-US" dirty="0" smtClean="0"/>
              <a:t>and </a:t>
            </a:r>
            <a:r>
              <a:rPr lang="en-US" dirty="0"/>
              <a:t>a disputed but small non-zero mass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3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/>
              <a:t>Earth &amp; Space Science-</a:t>
            </a:r>
            <a:r>
              <a:rPr lang="en-US" b="1" dirty="0"/>
              <a:t>100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b="1" dirty="0"/>
              <a:t>ANSWER: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light-year</a:t>
            </a:r>
          </a:p>
          <a:p>
            <a:r>
              <a:rPr lang="en-US" b="1" dirty="0"/>
              <a:t>QUESTION</a:t>
            </a:r>
            <a:r>
              <a:rPr lang="en-US" b="1" dirty="0" smtClean="0"/>
              <a:t>: </a:t>
            </a:r>
            <a:r>
              <a:rPr lang="en-US" dirty="0" smtClean="0"/>
              <a:t>What </a:t>
            </a:r>
            <a:r>
              <a:rPr lang="en-US" dirty="0"/>
              <a:t>is is a unit of length, </a:t>
            </a:r>
            <a:r>
              <a:rPr lang="en-US" dirty="0" smtClean="0"/>
              <a:t>defined as the </a:t>
            </a:r>
            <a:r>
              <a:rPr lang="en-US" dirty="0"/>
              <a:t>distance that light travels in a vacuum in one Julian </a:t>
            </a:r>
            <a:r>
              <a:rPr lang="en-US" dirty="0" smtClean="0"/>
              <a:t>year</a:t>
            </a:r>
            <a:r>
              <a:rPr lang="en-US" dirty="0"/>
              <a:t>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b="1" dirty="0"/>
              <a:t>Earth &amp; Space Science-200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b="1" dirty="0"/>
              <a:t>ANSWER: </a:t>
            </a:r>
            <a:r>
              <a:rPr lang="en-US" b="1" dirty="0">
                <a:solidFill>
                  <a:srgbClr val="009973"/>
                </a:solidFill>
              </a:rPr>
              <a:t>Alpha </a:t>
            </a:r>
            <a:r>
              <a:rPr lang="en-US" b="1" dirty="0" smtClean="0">
                <a:solidFill>
                  <a:srgbClr val="009973"/>
                </a:solidFill>
              </a:rPr>
              <a:t>Centauri</a:t>
            </a:r>
            <a:endParaRPr lang="en-US" b="1" dirty="0">
              <a:solidFill>
                <a:srgbClr val="009973"/>
              </a:solidFill>
            </a:endParaRPr>
          </a:p>
          <a:p>
            <a:r>
              <a:rPr lang="en-US" b="1" dirty="0"/>
              <a:t>QUESTION</a:t>
            </a:r>
            <a:r>
              <a:rPr lang="en-US" b="1" dirty="0" smtClean="0"/>
              <a:t>: </a:t>
            </a:r>
            <a:r>
              <a:rPr lang="en-US" dirty="0" smtClean="0"/>
              <a:t>What is the </a:t>
            </a:r>
            <a:r>
              <a:rPr lang="en-US" dirty="0"/>
              <a:t>triple star system in the constellation </a:t>
            </a:r>
            <a:r>
              <a:rPr lang="en-US" dirty="0" err="1"/>
              <a:t>Centaurus</a:t>
            </a:r>
            <a:r>
              <a:rPr lang="en-US" dirty="0"/>
              <a:t> that is the third brightest star in the night </a:t>
            </a:r>
            <a:r>
              <a:rPr lang="en-US" dirty="0" smtClean="0"/>
              <a:t>sky, </a:t>
            </a:r>
            <a:r>
              <a:rPr lang="en-US" dirty="0"/>
              <a:t>and the </a:t>
            </a:r>
            <a:r>
              <a:rPr lang="en-US" dirty="0" smtClean="0"/>
              <a:t>star system </a:t>
            </a:r>
            <a:r>
              <a:rPr lang="en-US" dirty="0"/>
              <a:t>nearest to Earth, at a distance of about 4.2 light-</a:t>
            </a:r>
            <a:r>
              <a:rPr lang="en-US" dirty="0" smtClean="0"/>
              <a:t>years?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7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/>
              <a:t>Help</a:t>
            </a:r>
          </a:p>
        </p:txBody>
      </p:sp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838200" y="1752600"/>
            <a:ext cx="7543800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(1) Save a duplicate of this template.</a:t>
            </a:r>
          </a:p>
          <a:p>
            <a:pPr>
              <a:spcBef>
                <a:spcPct val="50000"/>
              </a:spcBef>
            </a:pPr>
            <a:r>
              <a:rPr lang="en-US" sz="2000"/>
              <a:t>(2) Enter all answers and questions in the normal view. (view/normal)</a:t>
            </a:r>
          </a:p>
          <a:p>
            <a:pPr>
              <a:spcBef>
                <a:spcPct val="50000"/>
              </a:spcBef>
            </a:pPr>
            <a:r>
              <a:rPr lang="en-US" sz="2000"/>
              <a:t>(3) Change the category headings in the normal view (view/normal)</a:t>
            </a:r>
          </a:p>
          <a:p>
            <a:pPr>
              <a:spcBef>
                <a:spcPct val="50000"/>
              </a:spcBef>
            </a:pPr>
            <a:r>
              <a:rPr lang="en-US" sz="2000"/>
              <a:t>(4) View as a slideshow.</a:t>
            </a:r>
          </a:p>
          <a:p>
            <a:pPr>
              <a:spcBef>
                <a:spcPct val="50000"/>
              </a:spcBef>
            </a:pPr>
            <a:r>
              <a:rPr lang="en-US" sz="2000"/>
              <a:t>(5) Use the home red button after each question.</a:t>
            </a:r>
            <a:endParaRPr lang="en-US"/>
          </a:p>
        </p:txBody>
      </p:sp>
      <p:sp>
        <p:nvSpPr>
          <p:cNvPr id="68613" name="AutoShape 5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1066800" y="4343400"/>
            <a:ext cx="1066800" cy="457200"/>
          </a:xfrm>
          <a:prstGeom prst="actionButtonHome">
            <a:avLst/>
          </a:prstGeom>
          <a:solidFill>
            <a:srgbClr val="FF9999"/>
          </a:solidFill>
          <a:ln w="9525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8614" name="Text Box 6"/>
          <p:cNvSpPr txBox="1">
            <a:spLocks noChangeArrowheads="1"/>
          </p:cNvSpPr>
          <p:nvPr/>
        </p:nvSpPr>
        <p:spPr bwMode="auto">
          <a:xfrm>
            <a:off x="1295400" y="6400800"/>
            <a:ext cx="5638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©Norman Herr, 2003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b="1" dirty="0"/>
              <a:t>Earth &amp; Space Science-300</a:t>
            </a:r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b="1" dirty="0"/>
              <a:t>ANSWER: </a:t>
            </a:r>
            <a:r>
              <a:rPr lang="en-US" b="1" dirty="0">
                <a:solidFill>
                  <a:srgbClr val="009973"/>
                </a:solidFill>
              </a:rPr>
              <a:t>umbra</a:t>
            </a:r>
          </a:p>
          <a:p>
            <a:r>
              <a:rPr lang="en-US" b="1" dirty="0"/>
              <a:t>QUESTION</a:t>
            </a:r>
            <a:r>
              <a:rPr lang="en-US" b="1" dirty="0" smtClean="0"/>
              <a:t>: </a:t>
            </a:r>
            <a:r>
              <a:rPr lang="en-US" dirty="0" smtClean="0"/>
              <a:t>What is the darkest </a:t>
            </a:r>
            <a:r>
              <a:rPr lang="en-US" dirty="0"/>
              <a:t>part of a shadow, especially the cone-shaped region of full shadow cast by Earth, the Moon, or another body during an </a:t>
            </a:r>
            <a:r>
              <a:rPr lang="en-US" dirty="0" smtClean="0"/>
              <a:t>eclipse?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1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b="1" dirty="0"/>
              <a:t>Earth &amp; Space Science-400</a:t>
            </a:r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b="1" dirty="0"/>
              <a:t>ANSWER: </a:t>
            </a:r>
            <a:r>
              <a:rPr lang="en-US" b="1" dirty="0" smtClean="0">
                <a:solidFill>
                  <a:srgbClr val="009973"/>
                </a:solidFill>
              </a:rPr>
              <a:t>right lateral strike-slip fault</a:t>
            </a:r>
            <a:endParaRPr lang="en-US" b="1" dirty="0">
              <a:solidFill>
                <a:srgbClr val="009973"/>
              </a:solidFill>
            </a:endParaRPr>
          </a:p>
          <a:p>
            <a:r>
              <a:rPr lang="en-US" b="1" dirty="0"/>
              <a:t>QUESTION</a:t>
            </a:r>
            <a:r>
              <a:rPr lang="en-US" b="1" dirty="0" smtClean="0"/>
              <a:t>: </a:t>
            </a:r>
            <a:r>
              <a:rPr lang="en-US" dirty="0" smtClean="0"/>
              <a:t>What is a </a:t>
            </a:r>
            <a:r>
              <a:rPr lang="en-US" dirty="0"/>
              <a:t>fault on which the two blocks slide past one </a:t>
            </a:r>
            <a:r>
              <a:rPr lang="en-US" dirty="0" smtClean="0"/>
              <a:t>another in which the </a:t>
            </a:r>
            <a:r>
              <a:rPr lang="en-US" dirty="0"/>
              <a:t>displacement of the far block is to the right </a:t>
            </a:r>
            <a:r>
              <a:rPr lang="en-US" dirty="0" smtClean="0"/>
              <a:t>when </a:t>
            </a:r>
            <a:r>
              <a:rPr lang="en-US" dirty="0"/>
              <a:t>viewed from either </a:t>
            </a:r>
            <a:r>
              <a:rPr lang="en-US" dirty="0" smtClean="0"/>
              <a:t>side? (The </a:t>
            </a:r>
            <a:r>
              <a:rPr lang="en-US" dirty="0"/>
              <a:t>San Andreas Fault in California is an example of a right lateral fault</a:t>
            </a:r>
            <a:r>
              <a:rPr lang="en-US" dirty="0" smtClean="0"/>
              <a:t>.)</a:t>
            </a:r>
            <a:endParaRPr lang="en-US" b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b="1" dirty="0"/>
              <a:t>Earth &amp; Space Science-500</a:t>
            </a:r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b="1" dirty="0"/>
              <a:t>ANSWER: </a:t>
            </a:r>
            <a:r>
              <a:rPr lang="en-US" b="1" dirty="0">
                <a:solidFill>
                  <a:srgbClr val="009973"/>
                </a:solidFill>
              </a:rPr>
              <a:t>pulsar</a:t>
            </a:r>
          </a:p>
          <a:p>
            <a:r>
              <a:rPr lang="en-US" b="1" dirty="0"/>
              <a:t>QUESTION</a:t>
            </a:r>
            <a:r>
              <a:rPr lang="en-US" b="1" dirty="0" smtClean="0"/>
              <a:t>: </a:t>
            </a:r>
            <a:r>
              <a:rPr lang="en-US" dirty="0"/>
              <a:t>What </a:t>
            </a:r>
            <a:r>
              <a:rPr lang="en-US" dirty="0" smtClean="0"/>
              <a:t>is </a:t>
            </a:r>
            <a:r>
              <a:rPr lang="en-US" dirty="0"/>
              <a:t>a highly magnetized, rotating neutron star that emits a beam of electromagnetic </a:t>
            </a:r>
            <a:r>
              <a:rPr lang="en-US" dirty="0" smtClean="0"/>
              <a:t>radiation?  The beam appears to pulsate when viewed from Earth.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/>
              <a:t>Health-</a:t>
            </a:r>
            <a:r>
              <a:rPr lang="en-US" b="1" dirty="0"/>
              <a:t>100</a:t>
            </a:r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b="1" dirty="0"/>
              <a:t>ANSWER: </a:t>
            </a:r>
            <a:r>
              <a:rPr lang="en-US" b="1" dirty="0">
                <a:solidFill>
                  <a:srgbClr val="660066"/>
                </a:solidFill>
              </a:rPr>
              <a:t>DUI</a:t>
            </a:r>
          </a:p>
          <a:p>
            <a:r>
              <a:rPr lang="en-US" b="1" dirty="0"/>
              <a:t>QUESTION</a:t>
            </a:r>
            <a:r>
              <a:rPr lang="en-US" b="1" dirty="0" smtClean="0"/>
              <a:t>: </a:t>
            </a:r>
            <a:r>
              <a:rPr lang="en-US" dirty="0" smtClean="0"/>
              <a:t>What is </a:t>
            </a:r>
            <a:r>
              <a:rPr lang="en-US" dirty="0"/>
              <a:t>the act of driving a motor vehicle with blood levels of alcohol in excess of a legal </a:t>
            </a:r>
            <a:r>
              <a:rPr lang="en-US" dirty="0" smtClean="0"/>
              <a:t>limit?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/>
              <a:t>Health-</a:t>
            </a:r>
            <a:r>
              <a:rPr lang="en-US" b="1" dirty="0"/>
              <a:t>200</a:t>
            </a:r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b="1" dirty="0"/>
              <a:t>ANSWER: </a:t>
            </a:r>
            <a:r>
              <a:rPr lang="en-US" b="1" dirty="0">
                <a:solidFill>
                  <a:srgbClr val="660066"/>
                </a:solidFill>
              </a:rPr>
              <a:t>nicotine</a:t>
            </a:r>
          </a:p>
          <a:p>
            <a:r>
              <a:rPr lang="en-US" b="1" dirty="0"/>
              <a:t>QUESTION</a:t>
            </a:r>
            <a:r>
              <a:rPr lang="en-US" b="1" dirty="0" smtClean="0"/>
              <a:t>: </a:t>
            </a:r>
            <a:r>
              <a:rPr lang="en-US" dirty="0" smtClean="0"/>
              <a:t>What is </a:t>
            </a:r>
            <a:r>
              <a:rPr lang="en-US" dirty="0"/>
              <a:t>a toxic, addictive, water-soluble </a:t>
            </a:r>
            <a:r>
              <a:rPr lang="en-US" dirty="0" smtClean="0"/>
              <a:t>alkaloid</a:t>
            </a:r>
            <a:r>
              <a:rPr lang="en-US" dirty="0"/>
              <a:t> </a:t>
            </a:r>
            <a:r>
              <a:rPr lang="en-US" dirty="0" smtClean="0"/>
              <a:t>found </a:t>
            </a:r>
            <a:r>
              <a:rPr lang="en-US" dirty="0"/>
              <a:t>in tobacco leaves</a:t>
            </a:r>
            <a:endParaRPr lang="en-US" b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7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/>
              <a:t>Health-</a:t>
            </a:r>
            <a:r>
              <a:rPr lang="en-US" b="1" dirty="0"/>
              <a:t>300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b="1" dirty="0"/>
              <a:t>ANSWER: </a:t>
            </a:r>
            <a:r>
              <a:rPr lang="en-US" b="1" dirty="0" smtClean="0"/>
              <a:t>HDL </a:t>
            </a:r>
            <a:r>
              <a:rPr lang="en-US" b="1" dirty="0" smtClean="0">
                <a:solidFill>
                  <a:srgbClr val="660066"/>
                </a:solidFill>
              </a:rPr>
              <a:t>cholesterol</a:t>
            </a:r>
            <a:endParaRPr lang="en-US" b="1" dirty="0">
              <a:solidFill>
                <a:srgbClr val="660066"/>
              </a:solidFill>
            </a:endParaRPr>
          </a:p>
          <a:p>
            <a:r>
              <a:rPr lang="en-US" b="1" dirty="0"/>
              <a:t>QUESTION</a:t>
            </a:r>
            <a:r>
              <a:rPr lang="en-US" b="1" dirty="0" smtClean="0"/>
              <a:t>: </a:t>
            </a:r>
            <a:r>
              <a:rPr lang="en-US" dirty="0" smtClean="0"/>
              <a:t>What is </a:t>
            </a:r>
            <a:r>
              <a:rPr lang="en-US" dirty="0"/>
              <a:t>the cholesterol </a:t>
            </a:r>
            <a:r>
              <a:rPr lang="en-US" dirty="0" smtClean="0"/>
              <a:t>high in </a:t>
            </a:r>
            <a:r>
              <a:rPr lang="en-US" dirty="0"/>
              <a:t>high-density lipoproteins; the 'good' </a:t>
            </a:r>
            <a:r>
              <a:rPr lang="en-US" dirty="0" smtClean="0"/>
              <a:t>cholesterol? </a:t>
            </a:r>
            <a:r>
              <a:rPr lang="en-US" dirty="0"/>
              <a:t>A</a:t>
            </a:r>
            <a:r>
              <a:rPr lang="en-US" dirty="0" smtClean="0"/>
              <a:t> </a:t>
            </a:r>
            <a:r>
              <a:rPr lang="en-US" dirty="0"/>
              <a:t>high level in the blood is thought to lower the risk of coronary artery </a:t>
            </a:r>
            <a:r>
              <a:rPr lang="en-US" dirty="0" smtClean="0"/>
              <a:t>disease.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1" grpId="0" build="p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/>
              <a:t>Health-</a:t>
            </a:r>
            <a:r>
              <a:rPr lang="en-US" b="1" dirty="0"/>
              <a:t>400</a:t>
            </a: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b="1" dirty="0"/>
              <a:t>ANSWER: </a:t>
            </a:r>
            <a:r>
              <a:rPr lang="en-US" b="1" dirty="0" smtClean="0">
                <a:solidFill>
                  <a:srgbClr val="660066"/>
                </a:solidFill>
              </a:rPr>
              <a:t>Antioxidant</a:t>
            </a:r>
            <a:r>
              <a:rPr lang="en-US" b="1" dirty="0" smtClean="0"/>
              <a:t>	</a:t>
            </a:r>
            <a:endParaRPr lang="en-US" b="1" dirty="0"/>
          </a:p>
          <a:p>
            <a:r>
              <a:rPr lang="en-US" b="1" dirty="0"/>
              <a:t>QUESTION</a:t>
            </a:r>
            <a:r>
              <a:rPr lang="en-US" b="1" dirty="0" smtClean="0"/>
              <a:t>: </a:t>
            </a:r>
            <a:r>
              <a:rPr lang="en-US" dirty="0" smtClean="0"/>
              <a:t>What </a:t>
            </a:r>
            <a:r>
              <a:rPr lang="en-US" dirty="0"/>
              <a:t>is </a:t>
            </a:r>
            <a:r>
              <a:rPr lang="en-US" dirty="0" smtClean="0"/>
              <a:t>one </a:t>
            </a:r>
            <a:r>
              <a:rPr lang="en-US" dirty="0"/>
              <a:t>of a group of vitamins that act against the effects of free </a:t>
            </a:r>
            <a:r>
              <a:rPr lang="en-US" dirty="0" smtClean="0"/>
              <a:t>radicals?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5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/>
              <a:t>Health-</a:t>
            </a:r>
            <a:r>
              <a:rPr lang="en-US" b="1" dirty="0"/>
              <a:t>500</a:t>
            </a:r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b="1" dirty="0"/>
              <a:t>ANSWER: </a:t>
            </a:r>
            <a:r>
              <a:rPr lang="en-US" i="1" dirty="0"/>
              <a:t>LD</a:t>
            </a:r>
            <a:r>
              <a:rPr lang="en-US" i="1" baseline="-25000" dirty="0"/>
              <a:t>50</a:t>
            </a:r>
            <a:endParaRPr lang="en-US" dirty="0"/>
          </a:p>
          <a:p>
            <a:r>
              <a:rPr lang="en-US" b="1" dirty="0" smtClean="0"/>
              <a:t>QUESTION</a:t>
            </a:r>
            <a:r>
              <a:rPr lang="en-US" b="1" dirty="0"/>
              <a:t>: </a:t>
            </a:r>
            <a:r>
              <a:rPr lang="en-US" dirty="0" smtClean="0"/>
              <a:t>What is the median lethal dose in a pharmacological trial?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b="1"/>
              <a:t>FINAL JEOPARDY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b="1" dirty="0" smtClean="0"/>
              <a:t>Task: </a:t>
            </a:r>
            <a:r>
              <a:rPr lang="en-US" b="1" dirty="0" smtClean="0">
                <a:solidFill>
                  <a:srgbClr val="33CC33"/>
                </a:solidFill>
              </a:rPr>
              <a:t>Name the 11 systems of the body and an organ in each. </a:t>
            </a:r>
            <a:r>
              <a:rPr lang="en-US" dirty="0"/>
              <a:t> </a:t>
            </a:r>
          </a:p>
          <a:p>
            <a:r>
              <a:rPr lang="en-US" dirty="0"/>
              <a:t>circulatory, respiratory, digestive, skeletal, nervous, endocrine, lymphatic, muscular, urinary, integumentary, reproductive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5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/>
              <a:t>Biology-</a:t>
            </a:r>
            <a:r>
              <a:rPr lang="en-US" b="1" dirty="0"/>
              <a:t>100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901700" y="2333625"/>
            <a:ext cx="7251700" cy="29241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b="1" dirty="0"/>
              <a:t>ANSWER:</a:t>
            </a:r>
            <a:r>
              <a:rPr lang="en-US" sz="2800" b="1" dirty="0">
                <a:solidFill>
                  <a:srgbClr val="0000CC"/>
                </a:solidFill>
              </a:rPr>
              <a:t> prokaryote</a:t>
            </a:r>
            <a:endParaRPr lang="en-US" sz="2800" b="1" dirty="0"/>
          </a:p>
          <a:p>
            <a:pPr>
              <a:lnSpc>
                <a:spcPct val="90000"/>
              </a:lnSpc>
            </a:pPr>
            <a:r>
              <a:rPr lang="en-US" sz="2800" b="1" dirty="0"/>
              <a:t>QUESTION</a:t>
            </a:r>
            <a:r>
              <a:rPr lang="en-US" sz="2800" b="1" dirty="0" smtClean="0"/>
              <a:t>: </a:t>
            </a:r>
            <a:r>
              <a:rPr lang="en-US" sz="2800" dirty="0" smtClean="0"/>
              <a:t>what is an 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organism </a:t>
            </a:r>
            <a:r>
              <a:rPr lang="en-US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of the kingdom </a:t>
            </a:r>
            <a:r>
              <a:rPr lang="en-US" sz="28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Monera</a:t>
            </a:r>
            <a:r>
              <a:rPr lang="en-US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(or </a:t>
            </a:r>
            <a:r>
              <a:rPr lang="en-US" sz="28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Prokaryotae</a:t>
            </a:r>
            <a:r>
              <a:rPr lang="en-US" sz="2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), comprising the bacteria and cyanobacteria, characterized by the absence of a distinct, membrane-bound nucleus or membrane-bound organelles, and by DNA that is not organized into 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chromosomes?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/>
              <a:t>Biology-</a:t>
            </a:r>
            <a:r>
              <a:rPr lang="en-US" b="1" dirty="0"/>
              <a:t>200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b="1" dirty="0"/>
              <a:t>ANSWER: </a:t>
            </a:r>
            <a:r>
              <a:rPr lang="en-US" b="1" dirty="0">
                <a:solidFill>
                  <a:srgbClr val="0000FF"/>
                </a:solidFill>
              </a:rPr>
              <a:t>mutualism</a:t>
            </a:r>
          </a:p>
          <a:p>
            <a:r>
              <a:rPr lang="en-US" b="1" dirty="0" smtClean="0"/>
              <a:t>QUESTION: </a:t>
            </a:r>
            <a:r>
              <a:rPr lang="en-US" dirty="0" smtClean="0"/>
              <a:t>what is a relationship between two species of organisms in which both benefit from the association?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/>
              <a:t>Biology-</a:t>
            </a:r>
            <a:r>
              <a:rPr lang="en-US" b="1" dirty="0"/>
              <a:t>300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b="1" dirty="0"/>
              <a:t>ANSWER: </a:t>
            </a:r>
            <a:r>
              <a:rPr lang="en-US" b="1" dirty="0" smtClean="0">
                <a:solidFill>
                  <a:srgbClr val="0000FF"/>
                </a:solidFill>
              </a:rPr>
              <a:t>ATP</a:t>
            </a:r>
            <a:endParaRPr lang="en-US" b="1" dirty="0">
              <a:solidFill>
                <a:srgbClr val="0000FF"/>
              </a:solidFill>
            </a:endParaRPr>
          </a:p>
          <a:p>
            <a:r>
              <a:rPr lang="en-US" b="1" dirty="0"/>
              <a:t>QUESTION</a:t>
            </a:r>
            <a:r>
              <a:rPr lang="en-US" b="1" dirty="0" smtClean="0"/>
              <a:t>: </a:t>
            </a:r>
            <a:r>
              <a:rPr lang="en-US" dirty="0" smtClean="0"/>
              <a:t>What is adenosine triphosphate, a coenzyme used as an energy carrier in the cells of all known organisms?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/>
              <a:t>Biology-</a:t>
            </a:r>
            <a:r>
              <a:rPr lang="en-US" b="1" dirty="0"/>
              <a:t>400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533400" y="1981200"/>
            <a:ext cx="7772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b="1" dirty="0"/>
              <a:t>ANSWER: </a:t>
            </a:r>
            <a:r>
              <a:rPr lang="en-US" b="1" dirty="0" err="1" smtClean="0">
                <a:solidFill>
                  <a:srgbClr val="0000FF"/>
                </a:solidFill>
              </a:rPr>
              <a:t>auxin</a:t>
            </a:r>
            <a:endParaRPr lang="en-US" b="1" dirty="0">
              <a:solidFill>
                <a:srgbClr val="0000FF"/>
              </a:solidFill>
            </a:endParaRPr>
          </a:p>
          <a:p>
            <a:r>
              <a:rPr lang="en-US" b="1" dirty="0"/>
              <a:t>QUESTION</a:t>
            </a:r>
            <a:r>
              <a:rPr lang="en-US" b="1" dirty="0" smtClean="0"/>
              <a:t>: </a:t>
            </a:r>
            <a:r>
              <a:rPr lang="en-US" dirty="0" smtClean="0"/>
              <a:t>What is a class of plant growth substances (often called </a:t>
            </a:r>
            <a:r>
              <a:rPr lang="en-US" dirty="0" err="1" smtClean="0"/>
              <a:t>phytohormones</a:t>
            </a:r>
            <a:r>
              <a:rPr lang="en-US" dirty="0" smtClean="0"/>
              <a:t> or plant hormones) which play an essential role in coordination of many growth and behavioral processes in the plant life cycle?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/>
              <a:t>Biology-</a:t>
            </a:r>
            <a:r>
              <a:rPr lang="en-US" b="1" dirty="0"/>
              <a:t>500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b="1" dirty="0"/>
              <a:t>ANSWER: </a:t>
            </a:r>
            <a:r>
              <a:rPr lang="en-US" b="1" dirty="0" smtClean="0">
                <a:solidFill>
                  <a:srgbClr val="0000FF"/>
                </a:solidFill>
              </a:rPr>
              <a:t>oxidative phosphorylation</a:t>
            </a:r>
            <a:endParaRPr lang="en-US" b="1" dirty="0">
              <a:solidFill>
                <a:srgbClr val="0000FF"/>
              </a:solidFill>
            </a:endParaRPr>
          </a:p>
          <a:p>
            <a:r>
              <a:rPr lang="en-US" b="1" dirty="0"/>
              <a:t>QUESTION</a:t>
            </a:r>
            <a:r>
              <a:rPr lang="en-US" b="1" dirty="0" smtClean="0"/>
              <a:t>: </a:t>
            </a:r>
            <a:r>
              <a:rPr lang="en-US" dirty="0" smtClean="0"/>
              <a:t>What is t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 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process in cell metabolism by which respiratory enzymes in the mitochondria synthesize ATP from ADP and inorganic phosphate during the oxidation of NADH by molecular 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oxygen?</a:t>
            </a:r>
            <a:endParaRPr lang="en-US" b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Rectangle 6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b="1" dirty="0"/>
              <a:t>ANSWER: </a:t>
            </a:r>
            <a:r>
              <a:rPr lang="en-US" b="1" dirty="0">
                <a:solidFill>
                  <a:srgbClr val="CC0000"/>
                </a:solidFill>
              </a:rPr>
              <a:t>calorie</a:t>
            </a:r>
          </a:p>
          <a:p>
            <a:r>
              <a:rPr lang="en-US" b="1" dirty="0"/>
              <a:t>QUESTION</a:t>
            </a:r>
            <a:r>
              <a:rPr lang="en-US" b="1" dirty="0" smtClean="0"/>
              <a:t>: </a:t>
            </a:r>
            <a:r>
              <a:rPr lang="en-US" dirty="0" smtClean="0"/>
              <a:t>What is the amount of energy required to raise one gram of water one degree </a:t>
            </a:r>
            <a:r>
              <a:rPr lang="en-US" dirty="0" err="1" smtClean="0"/>
              <a:t>Celsisus</a:t>
            </a:r>
            <a:r>
              <a:rPr lang="en-US" dirty="0" smtClean="0"/>
              <a:t> (</a:t>
            </a:r>
            <a:r>
              <a:rPr lang="en-US" dirty="0">
                <a:solidFill>
                  <a:schemeClr val="tx1"/>
                </a:solidFill>
              </a:rPr>
              <a:t>an amount of heat exactly equal to 4.1840 </a:t>
            </a:r>
            <a:r>
              <a:rPr lang="en-US" dirty="0" smtClean="0">
                <a:solidFill>
                  <a:schemeClr val="tx1"/>
                </a:solidFill>
              </a:rPr>
              <a:t>joule)?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/>
              <a:t>Chemistry-</a:t>
            </a:r>
            <a:r>
              <a:rPr lang="en-US" b="1" dirty="0"/>
              <a:t>100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/>
              <a:t>Chemistry-</a:t>
            </a:r>
            <a:r>
              <a:rPr lang="en-US" b="1" dirty="0"/>
              <a:t>200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b="1" dirty="0"/>
              <a:t>ANSWER: </a:t>
            </a:r>
            <a:r>
              <a:rPr lang="en-US" b="1" dirty="0">
                <a:solidFill>
                  <a:srgbClr val="CC0000"/>
                </a:solidFill>
              </a:rPr>
              <a:t>double </a:t>
            </a:r>
            <a:r>
              <a:rPr lang="en-US" b="1" dirty="0" smtClean="0">
                <a:solidFill>
                  <a:srgbClr val="CC0000"/>
                </a:solidFill>
              </a:rPr>
              <a:t>replacement reaction</a:t>
            </a:r>
            <a:endParaRPr lang="en-US" b="1" dirty="0">
              <a:solidFill>
                <a:srgbClr val="CC0000"/>
              </a:solidFill>
            </a:endParaRPr>
          </a:p>
          <a:p>
            <a:r>
              <a:rPr lang="en-US" b="1" dirty="0"/>
              <a:t>QUESTION</a:t>
            </a:r>
            <a:r>
              <a:rPr lang="en-US" b="1" dirty="0" smtClean="0"/>
              <a:t>: </a:t>
            </a:r>
            <a:r>
              <a:rPr lang="en-US" dirty="0" smtClean="0"/>
              <a:t>What is </a:t>
            </a:r>
            <a:r>
              <a:rPr lang="en-US" dirty="0">
                <a:solidFill>
                  <a:schemeClr val="tx1"/>
                </a:solidFill>
              </a:rPr>
              <a:t>a chemical reaction between two compounds where the positive ion of one compound is exchanged with the positive ion of another </a:t>
            </a:r>
            <a:r>
              <a:rPr lang="en-US" dirty="0" smtClean="0">
                <a:solidFill>
                  <a:schemeClr val="tx1"/>
                </a:solidFill>
              </a:rPr>
              <a:t>compound?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2" grpId="0" build="p" autoUpdateAnimBg="0"/>
    </p:bld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FF"/>
      </a:hlink>
      <a:folHlink>
        <a:srgbClr val="FFFFFF"/>
      </a:folHlink>
    </a:clrScheme>
    <a:fontScheme name="Blank Presentation">
      <a:majorFont>
        <a:latin typeface="Times"/>
        <a:ea typeface="ＭＳ Ｐゴシック"/>
        <a:cs typeface=""/>
      </a:majorFont>
      <a:minorFont>
        <a:latin typeface="Time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NH 2GHz G5-1:Applications:Microsoft Office X:Templates:Presentations:Designs:Balloons</Template>
  <TotalTime>292</TotalTime>
  <Words>991</Words>
  <Application>Microsoft Macintosh PowerPoint</Application>
  <PresentationFormat>On-screen Show (4:3)</PresentationFormat>
  <Paragraphs>120</Paragraphs>
  <Slides>28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Blank Presentation</vt:lpstr>
      <vt:lpstr>Science Jeopardy</vt:lpstr>
      <vt:lpstr>Help</vt:lpstr>
      <vt:lpstr>Biology-100</vt:lpstr>
      <vt:lpstr>Biology-200</vt:lpstr>
      <vt:lpstr>Biology-300</vt:lpstr>
      <vt:lpstr>Biology-400</vt:lpstr>
      <vt:lpstr>Biology-500</vt:lpstr>
      <vt:lpstr>Chemistry-100</vt:lpstr>
      <vt:lpstr>Chemistry-200</vt:lpstr>
      <vt:lpstr>Chemistry-300</vt:lpstr>
      <vt:lpstr>Chemistry-400</vt:lpstr>
      <vt:lpstr>Chemistry-500</vt:lpstr>
      <vt:lpstr>Physics-100</vt:lpstr>
      <vt:lpstr>Physics-200</vt:lpstr>
      <vt:lpstr>Physics-300</vt:lpstr>
      <vt:lpstr>Physics-400</vt:lpstr>
      <vt:lpstr>Physics-500</vt:lpstr>
      <vt:lpstr>Earth &amp; Space Science-100</vt:lpstr>
      <vt:lpstr>Earth &amp; Space Science-200</vt:lpstr>
      <vt:lpstr>Earth &amp; Space Science-300</vt:lpstr>
      <vt:lpstr>Earth &amp; Space Science-400</vt:lpstr>
      <vt:lpstr>Earth &amp; Space Science-500</vt:lpstr>
      <vt:lpstr>Health-100</vt:lpstr>
      <vt:lpstr>Health-200</vt:lpstr>
      <vt:lpstr>Health-300</vt:lpstr>
      <vt:lpstr>Health-400</vt:lpstr>
      <vt:lpstr>Health-500</vt:lpstr>
      <vt:lpstr>FINAL JEOPARDY</vt:lpstr>
    </vt:vector>
  </TitlesOfParts>
  <Company>CSUN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Science Jeopardy</dc:title>
  <dc:creator>Norman Herr</dc:creator>
  <cp:lastModifiedBy>Norman Herr</cp:lastModifiedBy>
  <cp:revision>35</cp:revision>
  <dcterms:created xsi:type="dcterms:W3CDTF">2000-07-03T18:19:09Z</dcterms:created>
  <dcterms:modified xsi:type="dcterms:W3CDTF">2011-11-29T08:35:17Z</dcterms:modified>
</cp:coreProperties>
</file>